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91" r:id="rId4"/>
    <p:sldId id="315" r:id="rId5"/>
    <p:sldId id="310" r:id="rId6"/>
    <p:sldId id="316" r:id="rId7"/>
    <p:sldId id="314" r:id="rId8"/>
    <p:sldId id="313" r:id="rId9"/>
    <p:sldId id="260" r:id="rId10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212" y="-2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-toshiba\Google%20Drive\IDARTES\2017\PIGA\14.%20SERVICIOS%20PUBLICOS\PAGADO%20OFICIAL%20Facturas%202016%20y%202017.xlsx" TargetMode="External"/><Relationship Id="rId1" Type="http://schemas.openxmlformats.org/officeDocument/2006/relationships/image" Target="../media/image5.jpe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-toshiba\Desktop\graficas%20idartes%202017.xlsx" TargetMode="External"/><Relationship Id="rId2" Type="http://schemas.openxmlformats.org/officeDocument/2006/relationships/image" Target="../media/image5.jpeg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>
              <a:defRPr sz="1800"/>
            </a:pPr>
            <a:r>
              <a:rPr lang="es-MX" sz="1800" b="1" i="0" baseline="0" dirty="0" smtClean="0">
                <a:effectLst/>
              </a:rPr>
              <a:t>FACTURACIÓN</a:t>
            </a:r>
            <a:endParaRPr lang="es-MX" sz="1800" dirty="0" smtClean="0">
              <a:effectLst/>
            </a:endParaRPr>
          </a:p>
          <a:p>
            <a:pPr algn="ctr">
              <a:defRPr sz="1800"/>
            </a:pPr>
            <a:r>
              <a:rPr lang="es-MX" sz="1800" b="1" i="0" baseline="0" dirty="0" smtClean="0">
                <a:effectLst/>
              </a:rPr>
              <a:t>SEMESTRE II 2016 vs SEMESTRE I 2017</a:t>
            </a:r>
          </a:p>
          <a:p>
            <a:pPr algn="ctr">
              <a:defRPr sz="1800"/>
            </a:pPr>
            <a:r>
              <a:rPr lang="es-MX" sz="1400" b="0" i="0" baseline="0" dirty="0" smtClean="0">
                <a:effectLst/>
              </a:rPr>
              <a:t>Cifras en millones de $</a:t>
            </a:r>
            <a:endParaRPr lang="es-MX" sz="1800" b="0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COMPARACIÓN!$B$1</c:f>
              <c:strCache>
                <c:ptCount val="1"/>
                <c:pt idx="0">
                  <c:v>2016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 w="28575">
              <a:solidFill>
                <a:srgbClr val="00B0F0"/>
              </a:solidFill>
            </a:ln>
          </c:spPr>
          <c:invertIfNegative val="0"/>
          <c:dLbls>
            <c:dLbl>
              <c:idx val="0"/>
              <c:layout>
                <c:manualLayout>
                  <c:x val="1.8089158184703125E-2"/>
                  <c:y val="0.27898415327589865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$181,264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COMPARACIÓN!$B$1:$C$2</c:f>
              <c:multiLvlStrCache>
                <c:ptCount val="2"/>
                <c:lvl>
                  <c:pt idx="0">
                    <c:v>2017</c:v>
                  </c:pt>
                  <c:pt idx="1">
                    <c:v>70,906,999</c:v>
                  </c:pt>
                </c:lvl>
                <c:lvl>
                  <c:pt idx="0">
                    <c:v>2016</c:v>
                  </c:pt>
                  <c:pt idx="1">
                    <c:v>49,876,727</c:v>
                  </c:pt>
                </c:lvl>
              </c:multiLvlStrCache>
            </c:multiLvlStrRef>
          </c:cat>
          <c:val>
            <c:numRef>
              <c:f>COMPARACIÓN!$B$3</c:f>
              <c:numCache>
                <c:formatCode>#,##0</c:formatCode>
                <c:ptCount val="1"/>
                <c:pt idx="0">
                  <c:v>181264</c:v>
                </c:pt>
              </c:numCache>
            </c:numRef>
          </c:val>
        </c:ser>
        <c:ser>
          <c:idx val="1"/>
          <c:order val="1"/>
          <c:tx>
            <c:strRef>
              <c:f>COMPARACIÓN!$C$1</c:f>
              <c:strCache>
                <c:ptCount val="1"/>
                <c:pt idx="0">
                  <c:v>2017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 w="38100">
              <a:solidFill>
                <a:srgbClr val="00B0F0"/>
              </a:solidFill>
            </a:ln>
          </c:spPr>
          <c:invertIfNegative val="0"/>
          <c:dLbls>
            <c:dLbl>
              <c:idx val="0"/>
              <c:layout>
                <c:manualLayout>
                  <c:x val="-2.2611447730879735E-3"/>
                  <c:y val="0.3334982981688903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dirty="0" smtClean="0"/>
                      <a:t>$182,168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COMPARACIÓN!$B$1:$C$2</c:f>
              <c:multiLvlStrCache>
                <c:ptCount val="2"/>
                <c:lvl>
                  <c:pt idx="0">
                    <c:v>2017</c:v>
                  </c:pt>
                  <c:pt idx="1">
                    <c:v>70,906,999</c:v>
                  </c:pt>
                </c:lvl>
                <c:lvl>
                  <c:pt idx="0">
                    <c:v>2016</c:v>
                  </c:pt>
                  <c:pt idx="1">
                    <c:v>49,876,727</c:v>
                  </c:pt>
                </c:lvl>
              </c:multiLvlStrCache>
            </c:multiLvlStrRef>
          </c:cat>
          <c:val>
            <c:numRef>
              <c:f>COMPARACIÓN!$C$3</c:f>
              <c:numCache>
                <c:formatCode>#,##0</c:formatCode>
                <c:ptCount val="1"/>
                <c:pt idx="0">
                  <c:v>182168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27672320"/>
        <c:axId val="143653632"/>
      </c:barChart>
      <c:catAx>
        <c:axId val="127672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3653632"/>
        <c:crosses val="autoZero"/>
        <c:auto val="1"/>
        <c:lblAlgn val="ctr"/>
        <c:lblOffset val="100"/>
        <c:noMultiLvlLbl val="0"/>
      </c:catAx>
      <c:valAx>
        <c:axId val="143653632"/>
        <c:scaling>
          <c:orientation val="minMax"/>
          <c:max val="183000"/>
          <c:min val="175000"/>
        </c:scaling>
        <c:delete val="1"/>
        <c:axPos val="l"/>
        <c:numFmt formatCode="#,##0" sourceLinked="1"/>
        <c:majorTickMark val="none"/>
        <c:minorTickMark val="none"/>
        <c:tickLblPos val="nextTo"/>
        <c:crossAx val="127672320"/>
        <c:crosses val="autoZero"/>
        <c:crossBetween val="between"/>
        <c:majorUnit val="5000"/>
        <c:minorUnit val="5000"/>
      </c:valAx>
    </c:plotArea>
    <c:legend>
      <c:legendPos val="b"/>
      <c:layout>
        <c:manualLayout>
          <c:xMode val="edge"/>
          <c:yMode val="edge"/>
          <c:x val="5.055937516914074E-2"/>
          <c:y val="0.91691756471503161"/>
          <c:w val="0.89662010488863064"/>
          <c:h val="8.3082435284968337E-2"/>
        </c:manualLayout>
      </c:layout>
      <c:overlay val="0"/>
      <c:txPr>
        <a:bodyPr/>
        <a:lstStyle/>
        <a:p>
          <a:pPr>
            <a:defRPr b="1"/>
          </a:pPr>
          <a:endParaRPr lang="es-MX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MX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KG DE RESIDUOS APROVECHADOS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AÑO</c:v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  <a:ln w="28575">
              <a:solidFill>
                <a:srgbClr val="0070C0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  <a:ln w="28575">
                <a:solidFill>
                  <a:srgbClr val="0070C0"/>
                </a:solidFill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RESIDUOS!$A$2:$B$2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RESIDUOS!$A$3:$B$3</c:f>
              <c:numCache>
                <c:formatCode>General</c:formatCode>
                <c:ptCount val="2"/>
                <c:pt idx="0">
                  <c:v>3467</c:v>
                </c:pt>
                <c:pt idx="1">
                  <c:v>4954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28123904"/>
        <c:axId val="94903040"/>
      </c:barChart>
      <c:catAx>
        <c:axId val="12812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s-MX"/>
          </a:p>
        </c:txPr>
        <c:crossAx val="94903040"/>
        <c:crosses val="autoZero"/>
        <c:auto val="1"/>
        <c:lblAlgn val="ctr"/>
        <c:lblOffset val="100"/>
        <c:noMultiLvlLbl val="0"/>
      </c:catAx>
      <c:valAx>
        <c:axId val="94903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812390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800"/>
      </a:pPr>
      <a:endParaRPr lang="es-MX"/>
    </a:p>
  </c:txPr>
  <c:externalData r:id="rId3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MX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endParaRPr lang="es-CO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endParaRPr lang="es-CO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endParaRPr lang="es-CO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fld id="{BA17BB7D-752E-4316-B6E9-ADCE3CAC45B1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524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A3BC33-6E93-451E-AA19-5A339F27896F}" type="slidenum">
              <a:rPr lang="es-CO"/>
              <a:pPr/>
              <a:t>1</a:t>
            </a:fld>
            <a:endParaRPr lang="es-CO" dirty="0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47F470-6F2F-4433-9F27-9287D4FD22F1}" type="slidenum">
              <a:rPr lang="es-CO"/>
              <a:pPr/>
              <a:t>2</a:t>
            </a:fld>
            <a:endParaRPr lang="es-CO" dirty="0"/>
          </a:p>
        </p:txBody>
      </p:sp>
      <p:sp>
        <p:nvSpPr>
          <p:cNvPr id="9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2" name="1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El</a:t>
            </a:r>
            <a:r>
              <a:rPr lang="es-MX" baseline="0" dirty="0" smtClean="0"/>
              <a:t> Objetivo de esta presentación es sensibilizar e invitar a la reflexión y cambio, a las personas que la reciban la charla. Se tocaran algunos temas de la realidad ambiental y los aspectos básicos del subsistema de gestión ambiental de la entidad.</a:t>
            </a:r>
            <a:endParaRPr lang="es-MX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B55D79-0F5D-47FD-96BF-36A5A307985B}" type="slidenum">
              <a:rPr lang="es-CO"/>
              <a:pPr/>
              <a:t>3</a:t>
            </a:fld>
            <a:endParaRPr lang="es-CO" dirty="0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2" name="1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Se</a:t>
            </a:r>
            <a:r>
              <a:rPr lang="es-MX" baseline="0" dirty="0" smtClean="0"/>
              <a:t> explicará cuales son los códigos de colores para la separación en la fuente en la entidad</a:t>
            </a:r>
            <a:endParaRPr lang="es-MX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B55D79-0F5D-47FD-96BF-36A5A307985B}" type="slidenum">
              <a:rPr lang="es-CO"/>
              <a:pPr/>
              <a:t>4</a:t>
            </a:fld>
            <a:endParaRPr lang="es-CO" dirty="0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2" name="1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Se</a:t>
            </a:r>
            <a:r>
              <a:rPr lang="es-MX" baseline="0" dirty="0" smtClean="0"/>
              <a:t> explicará cuales son los códigos de colores para la separación en la fuente en la entidad</a:t>
            </a:r>
            <a:endParaRPr lang="es-MX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B55D79-0F5D-47FD-96BF-36A5A307985B}" type="slidenum">
              <a:rPr lang="es-CO"/>
              <a:pPr/>
              <a:t>5</a:t>
            </a:fld>
            <a:endParaRPr lang="es-CO" dirty="0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2" name="1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Se</a:t>
            </a:r>
            <a:r>
              <a:rPr lang="es-MX" baseline="0" dirty="0" smtClean="0"/>
              <a:t> explicará cuales son los códigos de colores para la separación en la fuente en la entidad</a:t>
            </a:r>
            <a:endParaRPr lang="es-MX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B55D79-0F5D-47FD-96BF-36A5A307985B}" type="slidenum">
              <a:rPr lang="es-CO"/>
              <a:pPr/>
              <a:t>6</a:t>
            </a:fld>
            <a:endParaRPr lang="es-CO" dirty="0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2" name="1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Se</a:t>
            </a:r>
            <a:r>
              <a:rPr lang="es-MX" baseline="0" dirty="0" smtClean="0"/>
              <a:t> explicará cuales son los códigos de colores para la separación en la fuente en la entidad</a:t>
            </a:r>
            <a:endParaRPr lang="es-MX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B55D79-0F5D-47FD-96BF-36A5A307985B}" type="slidenum">
              <a:rPr lang="es-CO"/>
              <a:pPr/>
              <a:t>7</a:t>
            </a:fld>
            <a:endParaRPr lang="es-CO" dirty="0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2" name="1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Se</a:t>
            </a:r>
            <a:r>
              <a:rPr lang="es-MX" baseline="0" dirty="0" smtClean="0"/>
              <a:t> explicará cuales son los códigos de colores para la separación en la fuente en la entidad</a:t>
            </a:r>
            <a:endParaRPr lang="es-MX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B55D79-0F5D-47FD-96BF-36A5A307985B}" type="slidenum">
              <a:rPr lang="es-CO"/>
              <a:pPr/>
              <a:t>8</a:t>
            </a:fld>
            <a:endParaRPr lang="es-CO" dirty="0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2" name="1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Se</a:t>
            </a:r>
            <a:r>
              <a:rPr lang="es-MX" baseline="0" dirty="0" smtClean="0"/>
              <a:t> explicará cuales son los códigos de colores para la separación en la fuente en la entidad</a:t>
            </a:r>
            <a:endParaRPr lang="es-MX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5798D4-1927-4FF0-9574-8A87798A6BFA}" type="slidenum">
              <a:rPr lang="es-CO"/>
              <a:pPr/>
              <a:t>9</a:t>
            </a:fld>
            <a:endParaRPr lang="es-CO" dirty="0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B7044D-4A2E-4285-B7FC-42CC0C6909E0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3082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AB0426D-ACC5-4E4E-B281-5577E78AF4AB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3003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58483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58483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3271CB-EB5A-4166-A21F-A283CEBD6708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5320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7800" cy="12588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4737" cy="517525"/>
          </a:xfrm>
        </p:spPr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2463" cy="517525"/>
          </a:xfrm>
        </p:spPr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4737" cy="517525"/>
          </a:xfrm>
        </p:spPr>
        <p:txBody>
          <a:bodyPr/>
          <a:lstStyle>
            <a:lvl1pPr>
              <a:defRPr/>
            </a:lvl1pPr>
          </a:lstStyle>
          <a:p>
            <a:fld id="{0E91BB4B-D519-4BF1-AA22-610A5F5747D5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8225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7FD3789-2AC0-414F-B218-2FC62144ADAA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780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0A3DAA3-31CD-4346-B258-84826B8740CE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5859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D355BEC-41CC-4737-A8AA-87EA3A1FB38F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5701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10F5B00-6026-407D-BC92-8BCFC2BA5C8B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7848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E41FF2B-293C-49D2-8022-2286E815C84B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9521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D037DF3-CB1E-45DC-A809-2914AF41777D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326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9242C1E-0FB4-4E58-AAAE-D6D994C3B79E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6662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5EB7AA-FC91-44FD-945A-5FD21E738D9B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225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 esquema del texto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784AD38C-C389-44A3-B8D5-2E79E0435DAC}" type="slidenum">
              <a:rPr lang="es-CO"/>
              <a:pPr/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520032" y="2411685"/>
            <a:ext cx="18473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791840" y="2240215"/>
            <a:ext cx="8496944" cy="147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s-MX" b="1" dirty="0" smtClean="0">
                <a:solidFill>
                  <a:schemeClr val="bg1"/>
                </a:solidFill>
                <a:cs typeface="Calibri" pitchFamily="34" charset="0"/>
              </a:rPr>
              <a:t>INFORME IMPLEMENTACIÓN PIGA 2017 - TRIMESTRE </a:t>
            </a:r>
            <a:r>
              <a:rPr lang="es-MX" b="1" dirty="0" smtClean="0">
                <a:solidFill>
                  <a:schemeClr val="bg1"/>
                </a:solidFill>
                <a:cs typeface="Calibri" pitchFamily="34" charset="0"/>
              </a:rPr>
              <a:t>IV</a:t>
            </a:r>
            <a:endParaRPr lang="es-MX" b="1" dirty="0">
              <a:solidFill>
                <a:schemeClr val="bg1"/>
              </a:solidFill>
              <a:cs typeface="Calibri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688" y="4362830"/>
            <a:ext cx="2325247" cy="1073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974873" y="539477"/>
            <a:ext cx="8490850" cy="779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>
                <a:solidFill>
                  <a:srgbClr val="3399FF"/>
                </a:solidFill>
              </a:rPr>
              <a:t>INFORME IMPLEMENTACIÓN PIGA 2017 - TRIMESTRE </a:t>
            </a:r>
            <a:r>
              <a:rPr lang="es-MX" sz="2400" b="1" dirty="0" smtClean="0">
                <a:solidFill>
                  <a:srgbClr val="3399FF"/>
                </a:solidFill>
              </a:rPr>
              <a:t>IV</a:t>
            </a:r>
          </a:p>
          <a:p>
            <a:pPr algn="ctr"/>
            <a:r>
              <a:rPr lang="es-MX" sz="2400" b="1" dirty="0" smtClean="0">
                <a:solidFill>
                  <a:srgbClr val="3399FF"/>
                </a:solidFill>
              </a:rPr>
              <a:t>COMPARACIÓN CONSUMOS DE ENERGÍA</a:t>
            </a:r>
            <a:endParaRPr lang="es-MX" sz="2400" b="1" dirty="0">
              <a:solidFill>
                <a:srgbClr val="3399FF"/>
              </a:solidFill>
            </a:endParaRPr>
          </a:p>
        </p:txBody>
      </p:sp>
      <p:graphicFrame>
        <p:nvGraphicFramePr>
          <p:cNvPr id="16" name="1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9481095"/>
              </p:ext>
            </p:extLst>
          </p:nvPr>
        </p:nvGraphicFramePr>
        <p:xfrm>
          <a:off x="719832" y="1691605"/>
          <a:ext cx="561662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7" name="16 Grupo"/>
          <p:cNvGrpSpPr/>
          <p:nvPr/>
        </p:nvGrpSpPr>
        <p:grpSpPr>
          <a:xfrm>
            <a:off x="2304008" y="5724053"/>
            <a:ext cx="2160240" cy="576064"/>
            <a:chOff x="7344568" y="3275781"/>
            <a:chExt cx="2160240" cy="576064"/>
          </a:xfrm>
        </p:grpSpPr>
        <p:sp>
          <p:nvSpPr>
            <p:cNvPr id="18" name="17 Flecha derecha"/>
            <p:cNvSpPr/>
            <p:nvPr/>
          </p:nvSpPr>
          <p:spPr bwMode="auto">
            <a:xfrm>
              <a:off x="7344568" y="3275781"/>
              <a:ext cx="2160240" cy="576064"/>
            </a:xfrm>
            <a:prstGeom prst="right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7560592" y="3429869"/>
              <a:ext cx="1591013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>
                  <a:solidFill>
                    <a:schemeClr val="accent3"/>
                  </a:solidFill>
                </a:rPr>
                <a:t>CONSTANTE</a:t>
              </a:r>
              <a:endParaRPr lang="es-MX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0" name="19 Abrir llave"/>
          <p:cNvSpPr/>
          <p:nvPr/>
        </p:nvSpPr>
        <p:spPr bwMode="auto">
          <a:xfrm>
            <a:off x="6696496" y="1907629"/>
            <a:ext cx="648072" cy="3600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7570560" y="2162135"/>
            <a:ext cx="1473480" cy="1321418"/>
            <a:chOff x="7490731" y="1547589"/>
            <a:chExt cx="1473480" cy="1321418"/>
          </a:xfrm>
        </p:grpSpPr>
        <p:sp>
          <p:nvSpPr>
            <p:cNvPr id="22" name="21 Elipse"/>
            <p:cNvSpPr/>
            <p:nvPr/>
          </p:nvSpPr>
          <p:spPr bwMode="auto">
            <a:xfrm>
              <a:off x="7496520" y="1547589"/>
              <a:ext cx="1461675" cy="132141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7490731" y="1941155"/>
              <a:ext cx="1473480" cy="4930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 err="1" smtClean="0">
                  <a:solidFill>
                    <a:schemeClr val="tx1"/>
                  </a:solidFill>
                </a:rPr>
                <a:t>BOMBILLERÍA</a:t>
              </a:r>
              <a:r>
                <a:rPr lang="es-MX" sz="1400" dirty="0" smtClean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es-MX" sz="1400" dirty="0" smtClean="0">
                  <a:solidFill>
                    <a:schemeClr val="tx1"/>
                  </a:solidFill>
                </a:rPr>
                <a:t>EFICIENTE</a:t>
              </a:r>
              <a:endParaRPr lang="es-MX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7576348" y="3820653"/>
            <a:ext cx="1461675" cy="1321418"/>
            <a:chOff x="7416576" y="2913402"/>
            <a:chExt cx="1461675" cy="1321418"/>
          </a:xfrm>
        </p:grpSpPr>
        <p:sp>
          <p:nvSpPr>
            <p:cNvPr id="25" name="24 Elipse"/>
            <p:cNvSpPr/>
            <p:nvPr/>
          </p:nvSpPr>
          <p:spPr bwMode="auto">
            <a:xfrm>
              <a:off x="7416576" y="2913402"/>
              <a:ext cx="1461675" cy="132141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7545015" y="3327569"/>
              <a:ext cx="1263231" cy="4930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 smtClean="0">
                  <a:solidFill>
                    <a:schemeClr val="tx1"/>
                  </a:solidFill>
                </a:rPr>
                <a:t>CAMPAÑAS </a:t>
              </a:r>
            </a:p>
            <a:p>
              <a:pPr algn="ctr"/>
              <a:r>
                <a:rPr lang="es-MX" sz="1400" dirty="0" smtClean="0">
                  <a:solidFill>
                    <a:schemeClr val="tx1"/>
                  </a:solidFill>
                </a:rPr>
                <a:t>DE AHORRO</a:t>
              </a:r>
            </a:p>
          </p:txBody>
        </p:sp>
      </p:grpSp>
      <p:cxnSp>
        <p:nvCxnSpPr>
          <p:cNvPr id="27" name="26 Conector recto"/>
          <p:cNvCxnSpPr/>
          <p:nvPr/>
        </p:nvCxnSpPr>
        <p:spPr bwMode="auto">
          <a:xfrm>
            <a:off x="791840" y="5142071"/>
            <a:ext cx="518457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27 Conector recto"/>
          <p:cNvCxnSpPr/>
          <p:nvPr/>
        </p:nvCxnSpPr>
        <p:spPr bwMode="auto">
          <a:xfrm>
            <a:off x="791840" y="5142071"/>
            <a:ext cx="0" cy="22194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28 Conector recto"/>
          <p:cNvCxnSpPr/>
          <p:nvPr/>
        </p:nvCxnSpPr>
        <p:spPr bwMode="auto">
          <a:xfrm>
            <a:off x="5974319" y="5142071"/>
            <a:ext cx="0" cy="22194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4125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992506" y="539477"/>
            <a:ext cx="8455584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>
                <a:solidFill>
                  <a:srgbClr val="3399FF"/>
                </a:solidFill>
              </a:rPr>
              <a:t>INFORME IMPLEMENTACIÓN PIGA 2017 - TRIMESTRE </a:t>
            </a:r>
            <a:r>
              <a:rPr lang="es-MX" sz="2400" b="1" dirty="0" smtClean="0">
                <a:solidFill>
                  <a:srgbClr val="3399FF"/>
                </a:solidFill>
              </a:rPr>
              <a:t>IV</a:t>
            </a:r>
            <a:endParaRPr lang="es-MX" sz="2400" b="1" dirty="0">
              <a:solidFill>
                <a:srgbClr val="3399FF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07864" y="971525"/>
            <a:ext cx="8208912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B0F0"/>
                </a:solidFill>
              </a:rPr>
              <a:t>CONSOLIDADO APROVECHAMIENTOS </a:t>
            </a:r>
            <a:r>
              <a:rPr lang="es-MX" sz="2400" b="1" dirty="0" smtClean="0">
                <a:solidFill>
                  <a:srgbClr val="00B0F0"/>
                </a:solidFill>
              </a:rPr>
              <a:t>RESIDUOS</a:t>
            </a:r>
          </a:p>
          <a:p>
            <a:pPr algn="ctr"/>
            <a:r>
              <a:rPr lang="es-MX" sz="2400" b="1" dirty="0" smtClean="0">
                <a:solidFill>
                  <a:srgbClr val="00B0F0"/>
                </a:solidFill>
              </a:rPr>
              <a:t>SEDES Y </a:t>
            </a:r>
            <a:r>
              <a:rPr lang="es-MX" sz="2400" b="1" dirty="0" smtClean="0">
                <a:solidFill>
                  <a:srgbClr val="00B0F0"/>
                </a:solidFill>
              </a:rPr>
              <a:t>ESCENARIOS 2017</a:t>
            </a:r>
            <a:endParaRPr lang="es-MX" sz="2400" b="1" dirty="0">
              <a:solidFill>
                <a:srgbClr val="00B0F0"/>
              </a:solidFill>
            </a:endParaRPr>
          </a:p>
        </p:txBody>
      </p:sp>
      <p:graphicFrame>
        <p:nvGraphicFramePr>
          <p:cNvPr id="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0447700"/>
              </p:ext>
            </p:extLst>
          </p:nvPr>
        </p:nvGraphicFramePr>
        <p:xfrm>
          <a:off x="791840" y="1979637"/>
          <a:ext cx="561662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9" name="8 Grupo"/>
          <p:cNvGrpSpPr/>
          <p:nvPr/>
        </p:nvGrpSpPr>
        <p:grpSpPr>
          <a:xfrm>
            <a:off x="7344568" y="1979637"/>
            <a:ext cx="1728192" cy="2159659"/>
            <a:chOff x="7344568" y="2339677"/>
            <a:chExt cx="2232248" cy="2880320"/>
          </a:xfrm>
        </p:grpSpPr>
        <p:pic>
          <p:nvPicPr>
            <p:cNvPr id="10" name="9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4568" y="2483693"/>
              <a:ext cx="2095500" cy="219075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10 CuadroTexto"/>
            <p:cNvSpPr txBox="1"/>
            <p:nvPr/>
          </p:nvSpPr>
          <p:spPr>
            <a:xfrm>
              <a:off x="8210405" y="4654005"/>
              <a:ext cx="697627" cy="3785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MX" sz="2000" b="1" dirty="0" smtClean="0">
                  <a:solidFill>
                    <a:schemeClr val="tx1"/>
                  </a:solidFill>
                </a:rPr>
                <a:t>43%</a:t>
              </a:r>
              <a:endParaRPr lang="es-MX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11 Rectángulo"/>
            <p:cNvSpPr/>
            <p:nvPr/>
          </p:nvSpPr>
          <p:spPr bwMode="auto">
            <a:xfrm>
              <a:off x="7344568" y="2339677"/>
              <a:ext cx="2232248" cy="2880320"/>
            </a:xfrm>
            <a:prstGeom prst="rect">
              <a:avLst/>
            </a:prstGeom>
            <a:noFill/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endParaRPr>
            </a:p>
          </p:txBody>
        </p:sp>
      </p:grpSp>
      <p:pic>
        <p:nvPicPr>
          <p:cNvPr id="14" name="Picture 2" descr="C:\Users\user-toshiba\Desktop\WhatsApp Image 2017-11-15 at 12.52.11 PM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0" r="14995"/>
          <a:stretch/>
        </p:blipFill>
        <p:spPr bwMode="auto">
          <a:xfrm>
            <a:off x="7386493" y="4309341"/>
            <a:ext cx="1796897" cy="1861321"/>
          </a:xfrm>
          <a:prstGeom prst="ellipse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43768" y="6153475"/>
            <a:ext cx="5368777" cy="29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 smtClean="0">
                <a:solidFill>
                  <a:schemeClr val="tx1"/>
                </a:solidFill>
              </a:rPr>
              <a:t>*Residuos generados y aprovechados en las sedes y escenarios. </a:t>
            </a:r>
            <a:endParaRPr lang="es-MX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3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974873" y="539477"/>
            <a:ext cx="8490851" cy="1466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>
                <a:solidFill>
                  <a:srgbClr val="3399FF"/>
                </a:solidFill>
              </a:rPr>
              <a:t>INFORME IMPLEMENTACIÓN PIGA 2017 - TRIMESTRE </a:t>
            </a:r>
            <a:r>
              <a:rPr lang="es-MX" sz="2400" b="1" dirty="0" smtClean="0">
                <a:solidFill>
                  <a:srgbClr val="3399FF"/>
                </a:solidFill>
              </a:rPr>
              <a:t>IV</a:t>
            </a:r>
          </a:p>
          <a:p>
            <a:pPr algn="ctr"/>
            <a:r>
              <a:rPr lang="es-MX" sz="2400" b="1" dirty="0">
                <a:solidFill>
                  <a:srgbClr val="00B0F0"/>
                </a:solidFill>
              </a:rPr>
              <a:t>ADQUISICIÓN DE CONTENEDORES DE </a:t>
            </a:r>
            <a:endParaRPr lang="es-MX" sz="2400" b="1" dirty="0" smtClean="0">
              <a:solidFill>
                <a:srgbClr val="00B0F0"/>
              </a:solidFill>
            </a:endParaRPr>
          </a:p>
          <a:p>
            <a:pPr algn="ctr"/>
            <a:r>
              <a:rPr lang="es-MX" sz="2400" b="1" dirty="0" smtClean="0">
                <a:solidFill>
                  <a:srgbClr val="00B0F0"/>
                </a:solidFill>
              </a:rPr>
              <a:t>RESIDUOS </a:t>
            </a:r>
            <a:r>
              <a:rPr lang="es-MX" sz="2400" b="1" dirty="0">
                <a:solidFill>
                  <a:srgbClr val="00B0F0"/>
                </a:solidFill>
              </a:rPr>
              <a:t>PARA LOS CENTROS DE FORMACIÓN</a:t>
            </a:r>
            <a:endParaRPr lang="es-MX" sz="2400" dirty="0"/>
          </a:p>
          <a:p>
            <a:pPr algn="ctr"/>
            <a:endParaRPr lang="es-MX" sz="2400" b="1" dirty="0">
              <a:solidFill>
                <a:srgbClr val="3399FF"/>
              </a:solidFill>
            </a:endParaRPr>
          </a:p>
        </p:txBody>
      </p:sp>
      <p:sp>
        <p:nvSpPr>
          <p:cNvPr id="23" name="2 Marcador de contenido"/>
          <p:cNvSpPr txBox="1">
            <a:spLocks/>
          </p:cNvSpPr>
          <p:nvPr/>
        </p:nvSpPr>
        <p:spPr bwMode="auto">
          <a:xfrm>
            <a:off x="575816" y="2699717"/>
            <a:ext cx="633670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457200" indent="-457200" algn="just">
              <a:buFont typeface="Arial" pitchFamily="34" charset="0"/>
              <a:buChar char="•"/>
            </a:pPr>
            <a:r>
              <a:rPr lang="es-MX" sz="2000" smtClean="0"/>
              <a:t>Se adquirieron 38 contenedores para el almacenamiento de residuos en todos los centros de formación.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MX" sz="2000" smtClean="0"/>
              <a:t>Cumplimiento a los requerimientos de los entes de control (SDS y SDA)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MX" sz="2000" smtClean="0"/>
              <a:t>Mejora en aseo y orden para los espacios de formación.</a:t>
            </a:r>
            <a:endParaRPr lang="es-MX" sz="2000" dirty="0" smtClean="0"/>
          </a:p>
        </p:txBody>
      </p:sp>
      <p:pic>
        <p:nvPicPr>
          <p:cNvPr id="24" name="2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584" y="1619597"/>
            <a:ext cx="1905000" cy="1905000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38"/>
          <a:stretch/>
        </p:blipFill>
        <p:spPr>
          <a:xfrm>
            <a:off x="6840512" y="3779837"/>
            <a:ext cx="2874988" cy="24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8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992506" y="539477"/>
            <a:ext cx="8455584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>
                <a:solidFill>
                  <a:srgbClr val="3399FF"/>
                </a:solidFill>
              </a:rPr>
              <a:t>INFORME IMPLEMENTACIÓN PIGA 2017 - TRIMESTRE </a:t>
            </a:r>
            <a:r>
              <a:rPr lang="es-MX" sz="2400" b="1" dirty="0" smtClean="0">
                <a:solidFill>
                  <a:srgbClr val="3399FF"/>
                </a:solidFill>
              </a:rPr>
              <a:t>IV</a:t>
            </a:r>
            <a:endParaRPr lang="es-MX" sz="2400" b="1" dirty="0">
              <a:solidFill>
                <a:srgbClr val="3399FF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07864" y="981597"/>
            <a:ext cx="8208912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B0F0"/>
                </a:solidFill>
              </a:rPr>
              <a:t>APROVECHAMIENTOS </a:t>
            </a:r>
            <a:r>
              <a:rPr lang="es-MX" sz="2400" b="1" dirty="0" smtClean="0">
                <a:solidFill>
                  <a:srgbClr val="00B0F0"/>
                </a:solidFill>
              </a:rPr>
              <a:t>RESIDUOS FESTIVALES AL PARQUE</a:t>
            </a:r>
            <a:endParaRPr lang="es-MX" sz="2400" b="1" dirty="0" smtClean="0">
              <a:solidFill>
                <a:srgbClr val="00B0F0"/>
              </a:solidFill>
            </a:endParaRPr>
          </a:p>
        </p:txBody>
      </p:sp>
      <p:pic>
        <p:nvPicPr>
          <p:cNvPr id="12" name="5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61" y="4787949"/>
            <a:ext cx="1639439" cy="1639439"/>
          </a:xfrm>
          <a:prstGeom prst="ellipse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6" y="3259036"/>
            <a:ext cx="1621630" cy="1672929"/>
          </a:xfrm>
          <a:prstGeom prst="ellipse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6" y="1763613"/>
            <a:ext cx="1621630" cy="1621630"/>
          </a:xfrm>
          <a:prstGeom prst="ellipse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3960122" y="2240511"/>
            <a:ext cx="1008182" cy="387198"/>
          </a:xfrm>
          <a:prstGeom prst="round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s-MX" b="1" dirty="0" smtClean="0"/>
              <a:t>820 KG</a:t>
            </a:r>
            <a:endParaRPr lang="es-MX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960122" y="3968703"/>
            <a:ext cx="1008182" cy="387198"/>
          </a:xfrm>
          <a:prstGeom prst="round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s-MX" dirty="0" smtClean="0">
                <a:solidFill>
                  <a:schemeClr val="bg1"/>
                </a:solidFill>
              </a:rPr>
              <a:t>850 KG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960122" y="5696895"/>
            <a:ext cx="1008182" cy="387198"/>
          </a:xfrm>
          <a:prstGeom prst="round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s-MX" dirty="0" smtClean="0">
                <a:solidFill>
                  <a:schemeClr val="bg1"/>
                </a:solidFill>
              </a:rPr>
              <a:t>200 KG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8" name="17 Abrir llave"/>
          <p:cNvSpPr/>
          <p:nvPr/>
        </p:nvSpPr>
        <p:spPr bwMode="auto">
          <a:xfrm>
            <a:off x="2880072" y="2399444"/>
            <a:ext cx="684076" cy="3532206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165" y="3463253"/>
            <a:ext cx="2567654" cy="2304306"/>
          </a:xfrm>
          <a:prstGeom prst="ellipse">
            <a:avLst/>
          </a:prstGeom>
          <a:ln>
            <a:solidFill>
              <a:srgbClr val="00B0F0"/>
            </a:solidFill>
          </a:ln>
        </p:spPr>
      </p:pic>
      <p:pic>
        <p:nvPicPr>
          <p:cNvPr id="20" name="Picture 2" descr="C:\Users\user-toshiba\Desktop\HIP HOP2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849" y="3419797"/>
            <a:ext cx="2658045" cy="2400405"/>
          </a:xfrm>
          <a:prstGeom prst="ellipse">
            <a:avLst/>
          </a:prstGeom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user-toshiba\Google Drive\IDARTES\2017\PIGA\3. RESIDUOS\JULIO\ROCK AL PARQUE 2017\IMG_669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249" y="1945122"/>
            <a:ext cx="2429455" cy="2150378"/>
          </a:xfrm>
          <a:prstGeom prst="ellipse">
            <a:avLst/>
          </a:prstGeom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887" y="3649411"/>
            <a:ext cx="892177" cy="89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9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992506" y="539477"/>
            <a:ext cx="8455584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>
                <a:solidFill>
                  <a:srgbClr val="3399FF"/>
                </a:solidFill>
              </a:rPr>
              <a:t>INFORME IMPLEMENTACIÓN PIGA 2017 - TRIMESTRE </a:t>
            </a:r>
            <a:r>
              <a:rPr lang="es-MX" sz="2400" b="1" dirty="0" smtClean="0">
                <a:solidFill>
                  <a:srgbClr val="3399FF"/>
                </a:solidFill>
              </a:rPr>
              <a:t>IV</a:t>
            </a:r>
            <a:endParaRPr lang="es-MX" sz="2400" b="1" dirty="0" smtClean="0">
              <a:solidFill>
                <a:srgbClr val="3399FF"/>
              </a:solidFill>
            </a:endParaRPr>
          </a:p>
        </p:txBody>
      </p:sp>
      <p:pic>
        <p:nvPicPr>
          <p:cNvPr id="23" name="Picture 2" descr="C:\Users\user-toshiba\Google Drive\IDARTES\2017\PIGA\10. PUBLICACIONES INTRANET 2017\MARZO\DÍA SIN CARRO 2 DE MARZO INVITACIÓ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90" y="4279707"/>
            <a:ext cx="2586757" cy="2147352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user-toshiba\Google Drive\IDARTES\2017\PIGA\10. PUBLICACIONES INTRANET 2017\MAYO\ENTREGA DE RESPEL MAY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" r="15640"/>
          <a:stretch/>
        </p:blipFill>
        <p:spPr bwMode="auto">
          <a:xfrm>
            <a:off x="5957503" y="1980843"/>
            <a:ext cx="3699785" cy="2298864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C:\Users\user-toshiba\Google Drive\IDARTES\2017\PIGA\10. PUBLICACIONES INTRANET 2017\Junio Semana AmbientalAGU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4" r="10509"/>
          <a:stretch/>
        </p:blipFill>
        <p:spPr bwMode="auto">
          <a:xfrm>
            <a:off x="515844" y="1628957"/>
            <a:ext cx="3528391" cy="2362619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user-toshiba\Google Drive\IDARTES\2017\PIGA\10. PUBLICACIONES INTRANET 2017\Junio Semana AmbientalAGUA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0" r="22030"/>
          <a:stretch/>
        </p:blipFill>
        <p:spPr bwMode="auto">
          <a:xfrm>
            <a:off x="3751478" y="2195661"/>
            <a:ext cx="2304257" cy="2205655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-toshiba\Google Drive\IDARTES\2017\PIGA\10. PUBLICACIONES INTRANET 2017\bicipase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68" y="3842271"/>
            <a:ext cx="3606216" cy="204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813" y="4038361"/>
            <a:ext cx="2603677" cy="15677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1 Título"/>
          <p:cNvSpPr>
            <a:spLocks noGrp="1"/>
          </p:cNvSpPr>
          <p:nvPr>
            <p:ph type="title"/>
          </p:nvPr>
        </p:nvSpPr>
        <p:spPr>
          <a:xfrm>
            <a:off x="935856" y="620613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s-MX" sz="2400" b="1" dirty="0">
                <a:solidFill>
                  <a:srgbClr val="00B0F0"/>
                </a:solidFill>
              </a:rPr>
              <a:t>ESTRATEGIAS Y </a:t>
            </a:r>
            <a:r>
              <a:rPr lang="es-MX" sz="2400" b="1" dirty="0" smtClean="0">
                <a:solidFill>
                  <a:srgbClr val="00B0F0"/>
                </a:solidFill>
              </a:rPr>
              <a:t>CAMPAÑAS</a:t>
            </a:r>
            <a:br>
              <a:rPr lang="es-MX" sz="2400" b="1" dirty="0" smtClean="0">
                <a:solidFill>
                  <a:srgbClr val="00B0F0"/>
                </a:solidFill>
              </a:rPr>
            </a:br>
            <a:r>
              <a:rPr lang="es-MX" sz="2400" b="1" dirty="0" smtClean="0">
                <a:solidFill>
                  <a:srgbClr val="00B0F0"/>
                </a:solidFill>
              </a:rPr>
              <a:t>INTRANET</a:t>
            </a:r>
            <a:endParaRPr lang="es-MX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7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992506" y="539477"/>
            <a:ext cx="8455584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>
                <a:solidFill>
                  <a:srgbClr val="3399FF"/>
                </a:solidFill>
              </a:rPr>
              <a:t>INFORME IMPLEMENTACIÓN PIGA 2017 - TRIMESTRE </a:t>
            </a:r>
            <a:r>
              <a:rPr lang="es-MX" sz="2400" b="1" dirty="0" smtClean="0">
                <a:solidFill>
                  <a:srgbClr val="3399FF"/>
                </a:solidFill>
              </a:rPr>
              <a:t>IV</a:t>
            </a:r>
            <a:endParaRPr lang="es-MX" sz="2400" b="1" dirty="0" smtClean="0">
              <a:solidFill>
                <a:srgbClr val="3399FF"/>
              </a:solidFill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7431023" y="4548732"/>
            <a:ext cx="2433825" cy="1460656"/>
            <a:chOff x="940158" y="437882"/>
            <a:chExt cx="10406128" cy="5986648"/>
          </a:xfrm>
        </p:grpSpPr>
        <p:pic>
          <p:nvPicPr>
            <p:cNvPr id="16" name="Imagen 3"/>
            <p:cNvPicPr>
              <a:picLocks noChangeAspect="1"/>
            </p:cNvPicPr>
            <p:nvPr/>
          </p:nvPicPr>
          <p:blipFill rotWithShape="1">
            <a:blip r:embed="rId4"/>
            <a:srcRect l="20569" t="27553" r="32909" b="22623"/>
            <a:stretch/>
          </p:blipFill>
          <p:spPr>
            <a:xfrm>
              <a:off x="1403797" y="437882"/>
              <a:ext cx="9942489" cy="5986648"/>
            </a:xfrm>
            <a:prstGeom prst="rect">
              <a:avLst/>
            </a:prstGeom>
          </p:spPr>
        </p:pic>
        <p:sp>
          <p:nvSpPr>
            <p:cNvPr id="17" name="CuadroTexto 4"/>
            <p:cNvSpPr txBox="1"/>
            <p:nvPr/>
          </p:nvSpPr>
          <p:spPr>
            <a:xfrm>
              <a:off x="940158" y="3657599"/>
              <a:ext cx="2034862" cy="133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600" dirty="0" err="1" smtClean="0">
                  <a:solidFill>
                    <a:schemeClr val="tx1"/>
                  </a:solidFill>
                </a:rPr>
                <a:t>Area</a:t>
              </a:r>
              <a:r>
                <a:rPr lang="es-CO" sz="600" dirty="0" smtClean="0">
                  <a:solidFill>
                    <a:schemeClr val="tx1"/>
                  </a:solidFill>
                </a:rPr>
                <a:t>: 512,80 m2</a:t>
              </a:r>
              <a:endParaRPr lang="es-CO" sz="600" dirty="0">
                <a:solidFill>
                  <a:schemeClr val="tx1"/>
                </a:solidFill>
              </a:endParaRPr>
            </a:p>
          </p:txBody>
        </p:sp>
        <p:sp>
          <p:nvSpPr>
            <p:cNvPr id="18" name="CuadroTexto 5"/>
            <p:cNvSpPr txBox="1"/>
            <p:nvPr/>
          </p:nvSpPr>
          <p:spPr>
            <a:xfrm>
              <a:off x="8845640" y="834980"/>
              <a:ext cx="2034862" cy="133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600" dirty="0" err="1" smtClean="0">
                  <a:solidFill>
                    <a:schemeClr val="tx1"/>
                  </a:solidFill>
                </a:rPr>
                <a:t>Area</a:t>
              </a:r>
              <a:r>
                <a:rPr lang="es-CO" sz="600" dirty="0" smtClean="0">
                  <a:solidFill>
                    <a:schemeClr val="tx1"/>
                  </a:solidFill>
                </a:rPr>
                <a:t>: 482,90 m2</a:t>
              </a:r>
              <a:endParaRPr lang="es-CO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791840" y="3618240"/>
            <a:ext cx="8870658" cy="2502701"/>
            <a:chOff x="791840" y="3618240"/>
            <a:chExt cx="8870658" cy="2502701"/>
          </a:xfrm>
        </p:grpSpPr>
        <p:pic>
          <p:nvPicPr>
            <p:cNvPr id="30" name="Picture 3" descr="C:\Users\user-toshiba\Google Drive\IDARTES\2017\PIGA\5. PRACTICAS SOSTENIBLES\MAYO\FOTOS DÍA SIN CARRO\IMG_5944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6456" y="3618240"/>
              <a:ext cx="3326042" cy="2494532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C:\Users\user-toshiba\Google Drive\IDARTES\2017\PIGA\5. PRACTICAS SOSTENIBLES\MAYO\FOTOS DÍA SIN CARRO\IMG_594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840" y="3626409"/>
              <a:ext cx="3326043" cy="2494532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user-toshiba\Google Drive\IDARTES\2017\PIGA\5. PRACTICAS SOSTENIBLES\MAYO\FOTOS DÍA SIN CARRO\IMG_5940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"/>
            <a:stretch/>
          </p:blipFill>
          <p:spPr bwMode="auto">
            <a:xfrm>
              <a:off x="3312120" y="3626409"/>
              <a:ext cx="3347826" cy="2494532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1 Título"/>
          <p:cNvSpPr>
            <a:spLocks noGrp="1"/>
          </p:cNvSpPr>
          <p:nvPr>
            <p:ph type="title"/>
          </p:nvPr>
        </p:nvSpPr>
        <p:spPr>
          <a:xfrm>
            <a:off x="935856" y="683493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s-MX" sz="2400" b="1" dirty="0" smtClean="0">
                <a:solidFill>
                  <a:srgbClr val="00B0F0"/>
                </a:solidFill>
              </a:rPr>
              <a:t>PRACTICAS SOSTENIBLES</a:t>
            </a:r>
            <a:br>
              <a:rPr lang="es-MX" sz="2400" b="1" dirty="0" smtClean="0">
                <a:solidFill>
                  <a:srgbClr val="00B0F0"/>
                </a:solidFill>
              </a:rPr>
            </a:br>
            <a:r>
              <a:rPr lang="es-MX" sz="2400" b="1" dirty="0" smtClean="0">
                <a:solidFill>
                  <a:srgbClr val="00B0F0"/>
                </a:solidFill>
              </a:rPr>
              <a:t>USO DE LA BICICLETA</a:t>
            </a:r>
            <a:endParaRPr lang="es-MX" sz="2400" b="1" dirty="0">
              <a:solidFill>
                <a:srgbClr val="00B0F0"/>
              </a:solidFill>
            </a:endParaRPr>
          </a:p>
        </p:txBody>
      </p:sp>
      <p:sp>
        <p:nvSpPr>
          <p:cNvPr id="34" name="2 Marcador de contenido"/>
          <p:cNvSpPr>
            <a:spLocks noGrp="1"/>
          </p:cNvSpPr>
          <p:nvPr>
            <p:ph idx="1"/>
          </p:nvPr>
        </p:nvSpPr>
        <p:spPr>
          <a:xfrm>
            <a:off x="935857" y="1835621"/>
            <a:ext cx="8424935" cy="1161084"/>
          </a:xfrm>
        </p:spPr>
        <p:txBody>
          <a:bodyPr/>
          <a:lstStyle/>
          <a:p>
            <a:pPr algn="ctr"/>
            <a:r>
              <a:rPr lang="es-MX" sz="2000" dirty="0" smtClean="0"/>
              <a:t>Estrategias para aumentar el uso de la bici</a:t>
            </a:r>
          </a:p>
          <a:p>
            <a:pPr algn="ctr"/>
            <a:r>
              <a:rPr lang="es-MX" sz="2000" dirty="0" smtClean="0"/>
              <a:t>Gestión - alianzas con la secretaría de movilidad para entregar incentivos y promover el uso de la bici</a:t>
            </a:r>
          </a:p>
          <a:p>
            <a:pPr algn="ctr"/>
            <a:r>
              <a:rPr lang="es-MX" sz="2800" dirty="0" smtClean="0"/>
              <a:t>160 </a:t>
            </a:r>
            <a:r>
              <a:rPr lang="es-MX" sz="2800" dirty="0" err="1" smtClean="0"/>
              <a:t>BICIUSUARIOS</a:t>
            </a:r>
            <a:endParaRPr lang="es-MX" sz="2800" dirty="0" smtClean="0"/>
          </a:p>
        </p:txBody>
      </p:sp>
    </p:spTree>
    <p:extLst>
      <p:ext uri="{BB962C8B-B14F-4D97-AF65-F5344CB8AC3E}">
        <p14:creationId xmlns:p14="http://schemas.microsoft.com/office/powerpoint/2010/main" val="80482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ma de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Tema de Office">
    <a:majorFont>
      <a:latin typeface="Arial"/>
      <a:ea typeface=""/>
      <a:cs typeface="Arial Unicode MS"/>
    </a:majorFont>
    <a:minorFont>
      <a:latin typeface="Arial"/>
      <a:ea typeface="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3127325</TotalTime>
  <Words>359</Words>
  <Application>Microsoft Office PowerPoint</Application>
  <PresentationFormat>Personalizado</PresentationFormat>
  <Paragraphs>55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ESTRATEGIAS Y CAMPAÑAS INTRANET</vt:lpstr>
      <vt:lpstr>PRACTICAS SOSTENIBLES USO DE LA BICICLETA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McAllister</dc:creator>
  <cp:lastModifiedBy>McAllister</cp:lastModifiedBy>
  <cp:revision>48</cp:revision>
  <cp:lastPrinted>1601-01-01T00:00:00Z</cp:lastPrinted>
  <dcterms:created xsi:type="dcterms:W3CDTF">2017-02-22T16:39:50Z</dcterms:created>
  <dcterms:modified xsi:type="dcterms:W3CDTF">2018-01-15T17:48:49Z</dcterms:modified>
</cp:coreProperties>
</file>